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22"/>
  </p:handoutMasterIdLst>
  <p:sldIdLst>
    <p:sldId id="256" r:id="rId4"/>
    <p:sldId id="442" r:id="rId6"/>
    <p:sldId id="258" r:id="rId7"/>
    <p:sldId id="260" r:id="rId8"/>
    <p:sldId id="379" r:id="rId9"/>
    <p:sldId id="298" r:id="rId10"/>
    <p:sldId id="443" r:id="rId11"/>
    <p:sldId id="262" r:id="rId12"/>
    <p:sldId id="462" r:id="rId13"/>
    <p:sldId id="263" r:id="rId14"/>
    <p:sldId id="310" r:id="rId15"/>
    <p:sldId id="461" r:id="rId16"/>
    <p:sldId id="349" r:id="rId17"/>
    <p:sldId id="320" r:id="rId18"/>
    <p:sldId id="337" r:id="rId19"/>
    <p:sldId id="463" r:id="rId20"/>
    <p:sldId id="259" r:id="rId21"/>
  </p:sldIdLst>
  <p:sldSz cx="11518900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A0EA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60" y="168"/>
      </p:cViewPr>
      <p:guideLst>
        <p:guide orient="horz" pos="1914"/>
        <p:guide pos="362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32899" y="2181679"/>
            <a:ext cx="10253103" cy="849630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32940" y="3369091"/>
            <a:ext cx="10253021" cy="75722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59635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5670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2959" y="1224567"/>
            <a:ext cx="10254082" cy="476348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3005" y="3598800"/>
            <a:ext cx="10254082" cy="59040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4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33000" y="4263000"/>
            <a:ext cx="10254082" cy="101856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895002" y="1224567"/>
            <a:ext cx="4992040" cy="4762205"/>
          </a:xfr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2959" y="408189"/>
            <a:ext cx="10254082" cy="612283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33005" y="1224567"/>
            <a:ext cx="4992040" cy="360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3000" y="1690434"/>
            <a:ext cx="499200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892047" y="1224567"/>
            <a:ext cx="4992040" cy="360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892047" y="1690434"/>
            <a:ext cx="4992040" cy="4301324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895047" y="1224567"/>
            <a:ext cx="4992040" cy="4762205"/>
          </a:xfr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988474" y="900008"/>
            <a:ext cx="898568" cy="509188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33000" y="900000"/>
            <a:ext cx="9286395" cy="5091881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33005" y="900008"/>
            <a:ext cx="10254082" cy="47622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32959" y="2445620"/>
            <a:ext cx="10254082" cy="84960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93724" y="687619"/>
            <a:ext cx="3714845" cy="1053628"/>
          </a:xfrm>
        </p:spPr>
        <p:txBody>
          <a:bodyPr anchor="ctr" anchorCtr="0"/>
          <a:lstStyle>
            <a:lvl1pPr>
              <a:defRPr sz="3025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854736" y="687619"/>
            <a:ext cx="5831443" cy="5105538"/>
          </a:xfrm>
        </p:spPr>
        <p:txBody>
          <a:bodyPr/>
          <a:lstStyle>
            <a:lvl1pPr>
              <a:defRPr sz="2270">
                <a:latin typeface="+mn-ea"/>
                <a:ea typeface="+mn-ea"/>
              </a:defRPr>
            </a:lvl1pPr>
            <a:lvl2pPr marL="431800" indent="0">
              <a:buNone/>
              <a:defRPr sz="2270">
                <a:latin typeface="+mn-ea"/>
                <a:ea typeface="+mn-ea"/>
              </a:defRPr>
            </a:lvl2pPr>
            <a:lvl3pPr>
              <a:defRPr sz="2270">
                <a:latin typeface="+mn-ea"/>
                <a:ea typeface="+mn-ea"/>
              </a:defRPr>
            </a:lvl3pPr>
            <a:lvl4pPr>
              <a:defRPr sz="2270">
                <a:latin typeface="+mn-ea"/>
                <a:ea typeface="+mn-ea"/>
              </a:defRPr>
            </a:lvl4pPr>
            <a:lvl5pPr>
              <a:defRPr sz="2270">
                <a:latin typeface="+mn-ea"/>
                <a:ea typeface="+mn-ea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793724" y="2116257"/>
            <a:ext cx="3714845" cy="3677499"/>
          </a:xfrm>
        </p:spPr>
        <p:txBody>
          <a:bodyPr/>
          <a:lstStyle>
            <a:lvl1pPr marL="323850" indent="-323850">
              <a:buFont typeface="Arial" panose="020B0604020202020204" pitchFamily="34" charset="0"/>
              <a:buChar char="•"/>
              <a:defRPr sz="2270">
                <a:latin typeface="+mn-ea"/>
                <a:ea typeface="+mn-ea"/>
              </a:defRPr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59635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5670" indent="0">
              <a:buNone/>
              <a:defRPr sz="945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32940" y="5296343"/>
            <a:ext cx="10253021" cy="52741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32940" y="606016"/>
            <a:ext cx="10253021" cy="430511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1523100" cy="648977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42158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5940633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89236"/>
            <a:ext cx="10253103" cy="849630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32959" y="2445620"/>
            <a:ext cx="10254082" cy="84960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32959" y="3369600"/>
            <a:ext cx="10254082" cy="89856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8" Type="http://schemas.openxmlformats.org/officeDocument/2006/relationships/theme" Target="../theme/theme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117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88763" y="6000004"/>
            <a:ext cx="3741375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22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37553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15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6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56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32959" y="1224567"/>
            <a:ext cx="10254082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1252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889134" y="5999842"/>
            <a:ext cx="3741732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136000" y="5999842"/>
            <a:ext cx="2551181" cy="299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6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7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0.xml"/><Relationship Id="rId3" Type="http://schemas.openxmlformats.org/officeDocument/2006/relationships/tags" Target="../tags/tag78.xml"/><Relationship Id="rId2" Type="http://schemas.openxmlformats.org/officeDocument/2006/relationships/image" Target="../media/image20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.xml"/><Relationship Id="rId3" Type="http://schemas.openxmlformats.org/officeDocument/2006/relationships/tags" Target="../tags/tag79.xml"/><Relationship Id="rId2" Type="http://schemas.openxmlformats.org/officeDocument/2006/relationships/image" Target="../media/image21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0.xml"/><Relationship Id="rId3" Type="http://schemas.openxmlformats.org/officeDocument/2006/relationships/tags" Target="../tags/tag80.xml"/><Relationship Id="rId2" Type="http://schemas.openxmlformats.org/officeDocument/2006/relationships/image" Target="../media/image22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81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82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83.xml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84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63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64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65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tags" Target="../tags/tag68.xml"/><Relationship Id="rId5" Type="http://schemas.openxmlformats.org/officeDocument/2006/relationships/image" Target="../media/image8.jpeg"/><Relationship Id="rId4" Type="http://schemas.openxmlformats.org/officeDocument/2006/relationships/tags" Target="../tags/tag67.xml"/><Relationship Id="rId3" Type="http://schemas.openxmlformats.org/officeDocument/2006/relationships/image" Target="../media/image7.jpeg"/><Relationship Id="rId2" Type="http://schemas.openxmlformats.org/officeDocument/2006/relationships/tags" Target="../tags/tag66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70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72.xml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16.png"/><Relationship Id="rId4" Type="http://schemas.openxmlformats.org/officeDocument/2006/relationships/tags" Target="../tags/tag7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5" Type="http://schemas.openxmlformats.org/officeDocument/2006/relationships/slideLayout" Target="../slideLayouts/slideLayout10.xml"/><Relationship Id="rId14" Type="http://schemas.openxmlformats.org/officeDocument/2006/relationships/tags" Target="../tags/tag74.xml"/><Relationship Id="rId13" Type="http://schemas.openxmlformats.org/officeDocument/2006/relationships/image" Target="../media/image18.png"/><Relationship Id="rId12" Type="http://schemas.openxmlformats.org/officeDocument/2006/relationships/tags" Target="../tags/tag73.xml"/><Relationship Id="rId11" Type="http://schemas.microsoft.com/office/2007/relationships/media" Target="../media/media3.mp4"/><Relationship Id="rId10" Type="http://schemas.openxmlformats.org/officeDocument/2006/relationships/video" Target="../media/media3.mp4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75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76.xml"/><Relationship Id="rId2" Type="http://schemas.openxmlformats.org/officeDocument/2006/relationships/image" Target="../media/image19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71930" y="1993265"/>
            <a:ext cx="9062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A0EA"/>
                </a:solidFill>
                <a:latin typeface="思源黑体 CN Bold" charset="0"/>
                <a:ea typeface="思源黑体 CN Bold" charset="0"/>
                <a:cs typeface="+mj-lt"/>
              </a:rPr>
              <a:t>Web</a:t>
            </a:r>
            <a:r>
              <a:rPr lang="zh-CN" altLang="en-US" sz="5400" b="1" dirty="0">
                <a:solidFill>
                  <a:srgbClr val="00A0EA"/>
                </a:solidFill>
                <a:latin typeface="思源黑体 CN Bold" charset="0"/>
                <a:ea typeface="思源黑体 CN Bold" charset="0"/>
                <a:cs typeface="+mj-lt"/>
              </a:rPr>
              <a:t>全栈架构师</a:t>
            </a:r>
            <a:r>
              <a:rPr lang="en-US" altLang="zh-CN" sz="5400" b="1" dirty="0">
                <a:solidFill>
                  <a:srgbClr val="00A0EA"/>
                </a:solidFill>
                <a:latin typeface="思源黑体 CN Bold" charset="0"/>
                <a:ea typeface="思源黑体 CN Bold" charset="0"/>
                <a:cs typeface="+mj-lt"/>
              </a:rPr>
              <a:t>32</a:t>
            </a:r>
            <a:r>
              <a:rPr sz="5400" b="1" dirty="0">
                <a:solidFill>
                  <a:srgbClr val="00A0EA"/>
                </a:solidFill>
                <a:latin typeface="思源黑体 CN Bold" charset="0"/>
                <a:ea typeface="思源黑体 CN Bold" charset="0"/>
                <a:cs typeface="+mj-lt"/>
              </a:rPr>
              <a:t>期</a:t>
            </a:r>
            <a:endParaRPr sz="5400" b="1" dirty="0">
              <a:solidFill>
                <a:srgbClr val="00A0EA"/>
              </a:solidFill>
              <a:latin typeface="思源黑体 CN Bold" charset="0"/>
              <a:ea typeface="思源黑体 CN Bold" charset="0"/>
              <a:cs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0840" y="3267950"/>
            <a:ext cx="8635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</a:rPr>
              <a:t>开班典礼</a:t>
            </a:r>
            <a:endParaRPr lang="zh-CN" altLang="en-US" sz="28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38305" y="4686564"/>
            <a:ext cx="419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chemeClr val="bg1"/>
                </a:solidFill>
                <a:latin typeface="思源黑体 CN Bold" charset="0"/>
                <a:ea typeface="思源黑体 CN Bold" charset="0"/>
              </a:rPr>
              <a:t>莹莹班班</a:t>
            </a:r>
            <a:endParaRPr lang="zh-CN" altLang="en-US" sz="2800" b="1">
              <a:solidFill>
                <a:schemeClr val="bg1"/>
              </a:solidFill>
              <a:latin typeface="思源黑体 CN Bold" charset="0"/>
              <a:ea typeface="思源黑体 CN Bold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12295" y="896733"/>
            <a:ext cx="9419486" cy="46872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indent="6096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一、课程安排：</a:t>
            </a:r>
            <a:endParaRPr lang="zh-CN" altLang="en-US" sz="2400" b="1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4572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课程周期：</a:t>
            </a:r>
            <a:r>
              <a:rPr lang="en-US" altLang="zh-CN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4</a:t>
            </a:r>
            <a:r>
              <a:rPr lang="zh-CN" altLang="en-US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个月</a:t>
            </a:r>
            <a:endParaRPr lang="zh-CN" altLang="en-US" b="1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4572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b="1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4572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上课时间：每周 二、四、六 晚上  </a:t>
            </a:r>
            <a:r>
              <a:rPr lang="en-US" altLang="zh-CN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8:30—10:30</a:t>
            </a:r>
            <a:r>
              <a:rPr lang="zh-CN" altLang="en-US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，全程在线直播两个小时</a:t>
            </a:r>
            <a:endParaRPr lang="zh-CN" altLang="en-US" b="1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4572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b="1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4572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上课方式：在线直播+直播回放+扩展录播</a:t>
            </a:r>
            <a:endParaRPr lang="zh-CN" altLang="en-US" sz="1200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3048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84225" y="233045"/>
            <a:ext cx="9365615" cy="5085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indent="6096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二、领航班学员注意事项：</a:t>
            </a:r>
            <a:endParaRPr lang="zh-CN" altLang="en-US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4572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 </a:t>
            </a:r>
            <a:r>
              <a:rPr lang="en-US" altLang="zh-CN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直播看课时长要达到</a:t>
            </a: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当节课总时长的</a:t>
            </a:r>
            <a:r>
              <a:rPr lang="en-US" altLang="zh-CN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60%</a:t>
            </a:r>
            <a:r>
              <a:rPr lang="en-US" altLang="zh-CN" b="1" dirty="0">
                <a:solidFill>
                  <a:srgbClr val="FF0000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或者</a:t>
            </a:r>
            <a:r>
              <a:rPr lang="en-US" altLang="zh-CN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回放80%（</a:t>
            </a:r>
            <a:r>
              <a:rPr lang="en-US" altLang="zh-CN" b="1" dirty="0">
                <a:solidFill>
                  <a:srgbClr val="FF0000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天</a:t>
            </a:r>
            <a:r>
              <a:rPr lang="en-US" altLang="zh-CN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之内）</a:t>
            </a:r>
            <a:endParaRPr lang="en-US" altLang="zh-CN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4572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  1</a:t>
            </a: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、</a:t>
            </a: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预习课程不计入打卡范围里面</a:t>
            </a:r>
            <a:endParaRPr lang="en-US" altLang="zh-CN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4572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  2</a:t>
            </a: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、直播和回放是不累计的</a:t>
            </a:r>
            <a:endParaRPr lang="zh-CN" altLang="en-US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4572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  3</a:t>
            </a: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、</a:t>
            </a:r>
            <a:r>
              <a:rPr lang="en-US" altLang="zh-CN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倍速观看以实际时长计算</a:t>
            </a:r>
            <a:endParaRPr lang="en-US" altLang="zh-CN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4572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en-US" altLang="zh-CN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  4</a:t>
            </a: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、每位学员有</a:t>
            </a:r>
            <a:r>
              <a:rPr lang="zh-CN" altLang="en-US" b="1" dirty="0">
                <a:solidFill>
                  <a:srgbClr val="FF0000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两次</a:t>
            </a: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未打卡的机会，如超过两次打卡未通过，奖学金</a:t>
            </a:r>
            <a:r>
              <a:rPr lang="zh-CN" altLang="en-US" b="1" dirty="0">
                <a:solidFill>
                  <a:srgbClr val="FF0000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不予返还</a:t>
            </a:r>
            <a:endParaRPr lang="zh-CN" altLang="en-US" b="1" dirty="0">
              <a:solidFill>
                <a:srgbClr val="FF0000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4572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4572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4078605"/>
            <a:ext cx="9420225" cy="2257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7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658495"/>
            <a:ext cx="11334750" cy="5162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7710" y="1584960"/>
            <a:ext cx="103644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spcBef>
                <a:spcPts val="1800"/>
              </a:spcBef>
            </a:pPr>
            <a:r>
              <a:rPr lang="zh-CN" altLang="en-US" sz="2400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三、班级任务</a:t>
            </a:r>
            <a:endParaRPr lang="zh-CN" altLang="en-US" sz="2400" b="1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indent="0" fontAlgn="auto">
              <a:lnSpc>
                <a:spcPct val="100000"/>
              </a:lnSpc>
              <a:spcBef>
                <a:spcPts val="1800"/>
              </a:spcBef>
            </a:pPr>
            <a:r>
              <a:rPr lang="en-US" altLang="zh-CN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  </a:t>
            </a:r>
            <a:r>
              <a:rPr lang="en-US" altLang="zh-CN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1.修改学习中心“用户名”及</a:t>
            </a: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个人档案中的</a:t>
            </a:r>
            <a:r>
              <a:rPr lang="en-US" altLang="zh-CN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“姓名”改为真实姓名</a:t>
            </a: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！</a:t>
            </a:r>
            <a:endParaRPr lang="zh-CN" altLang="en-US" sz="16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0" algn="just" fontAlgn="auto">
              <a:lnSpc>
                <a:spcPct val="100000"/>
              </a:lnSpc>
              <a:spcBef>
                <a:spcPts val="1800"/>
              </a:spcBef>
            </a:pPr>
            <a:r>
              <a:rPr lang="en-US" altLang="zh-CN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  2.</a:t>
            </a: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作业文件命名模板：当节课程日期+自己的姓名+作业主题 例如：</a:t>
            </a:r>
            <a:r>
              <a:rPr lang="en-US" altLang="zh-CN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0429</a:t>
            </a: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+小妍+</a:t>
            </a:r>
            <a:r>
              <a:rPr lang="en-US" altLang="zh-CN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vue01</a:t>
            </a:r>
            <a:endParaRPr lang="zh-CN" altLang="en-US" sz="16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0" algn="just" fontAlgn="auto">
              <a:lnSpc>
                <a:spcPct val="100000"/>
              </a:lnSpc>
              <a:spcBef>
                <a:spcPts val="1800"/>
              </a:spcBef>
            </a:pPr>
            <a:r>
              <a:rPr lang="en-US" altLang="zh-CN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  3.</a:t>
            </a: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作业提交形式：核心代码截图单独上传</a:t>
            </a:r>
            <a:endParaRPr lang="zh-CN" altLang="en-US" sz="16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0" algn="just" fontAlgn="auto">
              <a:lnSpc>
                <a:spcPct val="100000"/>
              </a:lnSpc>
              <a:spcBef>
                <a:spcPts val="1800"/>
              </a:spcBef>
            </a:pPr>
            <a:r>
              <a:rPr lang="en-US" altLang="zh-CN" sz="1600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</a:t>
            </a:r>
            <a:endParaRPr lang="en-US" altLang="zh-CN" sz="1600" b="1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279525"/>
            <a:ext cx="9391650" cy="2705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66260" y="2487295"/>
            <a:ext cx="50577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400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学习方法熟记心</a:t>
            </a:r>
            <a:endParaRPr lang="zh-CN" sz="4000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85" y="2021840"/>
            <a:ext cx="1463040" cy="16376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99715" y="2425700"/>
            <a:ext cx="9321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sz="48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58495" y="873760"/>
            <a:ext cx="9789795" cy="52266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indent="5080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5080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一、做笔记</a:t>
            </a:r>
            <a:endParaRPr lang="zh-CN" altLang="en-US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</a:t>
            </a: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线上直播课整体会比较紧凑，知识量较大，听课期间要保持注意力集中，遇到问题做记录</a:t>
            </a:r>
            <a:endParaRPr lang="zh-CN" altLang="en-US" sz="16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   切忌纠结，不能影响整体听课节奏；</a:t>
            </a:r>
            <a:endParaRPr lang="zh-CN" altLang="en-US" sz="16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可以利用</a:t>
            </a:r>
            <a:r>
              <a:rPr lang="zh-CN" altLang="en-US" sz="1600" b="1" dirty="0">
                <a:solidFill>
                  <a:srgbClr val="FFC000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思维导图、简书、博客</a:t>
            </a: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等形式把所学知识整理成文档，加深记忆；</a:t>
            </a:r>
            <a:endParaRPr lang="zh-CN" altLang="en-US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</a:pPr>
            <a:endParaRPr lang="zh-CN" altLang="en-US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5080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二、模拟实现项目需求</a:t>
            </a:r>
            <a:endParaRPr lang="zh-CN" altLang="en-US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</a:t>
            </a: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第一步可以模拟课上所讲项目，搞懂课上知识点及课上项目逻辑；</a:t>
            </a:r>
            <a:endParaRPr lang="zh-CN" altLang="en-US" sz="16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第二步可以按照课上所讲知识点及项目，在掌握课上知识基础上扩展一些新的功能及需求；</a:t>
            </a:r>
            <a:endParaRPr lang="zh-CN" altLang="en-US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 </a:t>
            </a:r>
            <a:r>
              <a:rPr lang="zh-CN" altLang="en-US" sz="16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第三步可以自己实现一些全新的项目，来检验课上学习质量；</a:t>
            </a:r>
            <a:endParaRPr lang="zh-CN" altLang="en-US" sz="16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marL="285750" indent="-285750" algn="just" fontAlgn="auto">
              <a:lnSpc>
                <a:spcPct val="200000"/>
              </a:lnSpc>
            </a:pPr>
            <a:endParaRPr lang="zh-CN" altLang="en-US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4572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58495" y="873760"/>
            <a:ext cx="9789795" cy="52266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班班寄语</a:t>
            </a:r>
            <a:endParaRPr lang="zh-CN" altLang="en-US" sz="2000" b="1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000"/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亲爱的小伙伴们，很开心在“</a:t>
            </a:r>
            <a:r>
              <a:rPr lang="en-US" altLang="zh-CN" sz="2000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</a:t>
            </a:r>
            <a:r>
              <a:rPr lang="zh-CN" altLang="en-US" sz="2000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eb全栈架构师课程”中能与你们相遇！ </a:t>
            </a:r>
            <a:endParaRPr lang="zh-CN" altLang="en-US" sz="2000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一门课程的学习十分不易，我与这里的每一位老师会陪伴着你们走过这段学习的旅程， 希望你们能以120%的努力去学习这门课程。 </a:t>
            </a:r>
            <a:endParaRPr lang="zh-CN" altLang="en-US" sz="2000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半山腰总是最拥挤的，你要去山顶看看，大家以后什么问题都可以随时联系班班。 </a:t>
            </a:r>
            <a:endParaRPr lang="zh-CN" altLang="en-US" sz="2000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000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不忘初心方得始终（地球不爆炸班班不放假，宇宙不重启班班不休息）</a:t>
            </a:r>
            <a:endParaRPr lang="zh-CN" altLang="en-US" sz="2000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000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PS： 请大家日后务必实时关注微信群公告哦~</a:t>
            </a:r>
            <a:endParaRPr lang="zh-CN" altLang="en-US" sz="2000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endParaRPr lang="zh-CN" altLang="en-US" sz="2000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00A0E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下面有请助教老胡～～</a:t>
            </a:r>
            <a:endParaRPr lang="zh-CN" altLang="en-US" sz="2000" dirty="0">
              <a:solidFill>
                <a:srgbClr val="00A0E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75915" y="1551940"/>
            <a:ext cx="5507990" cy="2948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15240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2673413110"/>
                </a:ext>
              </a:extLst>
            </a:pPr>
            <a:r>
              <a:rPr lang="en-US" altLang="zh-CN" sz="60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thanks</a:t>
            </a:r>
            <a:endParaRPr lang="en-US" altLang="zh-CN" sz="60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60500" y="2713990"/>
            <a:ext cx="2984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A0EA"/>
                </a:solidFill>
                <a:latin typeface="思源黑体 CN Bold" charset="0"/>
                <a:ea typeface="思源黑体 CN Bold" charset="0"/>
              </a:rPr>
              <a:t>典礼流程</a:t>
            </a:r>
            <a:endParaRPr lang="zh-CN" altLang="en-US" sz="3600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2355" y="1770101"/>
            <a:ext cx="419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-10" dirty="0">
                <a:solidFill>
                  <a:srgbClr val="00A0EA"/>
                </a:solidFill>
                <a:latin typeface="思源黑体 CN Bold" charset="0"/>
                <a:ea typeface="思源黑体 CN Bold" charset="0"/>
              </a:rPr>
              <a:t>一起了解开课吧</a:t>
            </a:r>
            <a:endParaRPr sz="2800" spc="-10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985" y="1607086"/>
            <a:ext cx="768350" cy="8597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77045" y="1814496"/>
            <a:ext cx="772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sz="28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12294" y="2876180"/>
            <a:ext cx="419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0A0EA"/>
                </a:solidFill>
                <a:latin typeface="思源黑体 CN Bold" charset="0"/>
                <a:ea typeface="思源黑体 CN Bold" charset="0"/>
              </a:rPr>
              <a:t>班规制度要遵守</a:t>
            </a:r>
            <a:endParaRPr sz="2800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9" y="2731513"/>
            <a:ext cx="768350" cy="8597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03929" y="2905833"/>
            <a:ext cx="772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sz="28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85350" y="4044579"/>
            <a:ext cx="419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00A0EA"/>
                </a:solidFill>
                <a:latin typeface="思源黑体 CN Bold" charset="0"/>
                <a:ea typeface="思源黑体 CN Bold" charset="0"/>
              </a:rPr>
              <a:t>学习方法熟记心</a:t>
            </a:r>
            <a:endParaRPr sz="280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8" name="图片 17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79" y="3874238"/>
            <a:ext cx="768350" cy="8597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903929" y="4050874"/>
            <a:ext cx="772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sz="28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51350" y="2487295"/>
            <a:ext cx="50577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00A0EA"/>
                </a:solidFill>
                <a:latin typeface="思源黑体 CN Bold" charset="0"/>
                <a:ea typeface="思源黑体 CN Bold" charset="0"/>
              </a:rPr>
              <a:t>一起了解开课吧</a:t>
            </a:r>
            <a:endParaRPr sz="4000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85" y="2021840"/>
            <a:ext cx="1463040" cy="16376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99715" y="2425700"/>
            <a:ext cx="9321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sz="48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03589" y="1010580"/>
            <a:ext cx="10483797" cy="4377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3556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r>
              <a:rPr lang="zh-CN" altLang="en-US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开课吧是互联网人职业提升的教育平台，整合全球知名</a:t>
            </a:r>
            <a:r>
              <a:rPr lang="en-US" altLang="zh-CN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和互联网企业一线师资及实战项目，面向</a:t>
            </a:r>
            <a:r>
              <a:rPr lang="en-US" altLang="zh-CN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、互联网、产业互联网以及使用互联网技术和应用的广大泛互联网从业者，提供</a:t>
            </a:r>
            <a:r>
              <a:rPr lang="en-US" altLang="zh-CN" sz="1400" b="1" dirty="0">
                <a:solidFill>
                  <a:schemeClr val="tx1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Web</a:t>
            </a:r>
            <a:r>
              <a:rPr lang="zh-CN" altLang="en-US" sz="1400" b="1" dirty="0">
                <a:solidFill>
                  <a:schemeClr val="tx1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前端、</a:t>
            </a:r>
            <a:r>
              <a:rPr lang="en-US" altLang="zh-CN" sz="1400" b="1" dirty="0">
                <a:solidFill>
                  <a:schemeClr val="tx1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Java</a:t>
            </a:r>
            <a:r>
              <a:rPr lang="zh-CN" altLang="en-US" sz="1400" b="1" dirty="0">
                <a:solidFill>
                  <a:schemeClr val="tx1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、</a:t>
            </a:r>
            <a:r>
              <a:rPr lang="en-US" altLang="zh-CN" sz="1400" b="1" dirty="0">
                <a:solidFill>
                  <a:schemeClr val="tx1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Python</a:t>
            </a:r>
            <a:r>
              <a:rPr lang="zh-CN" altLang="en-US" sz="1400" b="1" dirty="0">
                <a:solidFill>
                  <a:schemeClr val="tx1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、大数据、人工智能、产品、设计</a:t>
            </a:r>
            <a:r>
              <a:rPr lang="zh-CN" altLang="en-US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等热门学科的体系化在线课程，并通过人才赋能系统-“驭风系统”重构因材施教和按需学习的多元化教学场景，呈现公开课、微课、小课、大课、厂课等进阶式课程形态，满足用户多层次和个性化学习需求，实现职业提升和可持续成长。 </a:t>
            </a:r>
            <a:endParaRPr lang="zh-CN" altLang="en-US" sz="14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3556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r>
              <a:rPr lang="zh-CN" altLang="en-US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开课吧</a:t>
            </a:r>
            <a:r>
              <a:rPr lang="en-US" altLang="zh-CN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2020</a:t>
            </a:r>
            <a:r>
              <a:rPr lang="zh-CN" altLang="en-US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年</a:t>
            </a:r>
            <a:r>
              <a:rPr lang="en-US" altLang="zh-CN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9</a:t>
            </a:r>
            <a:r>
              <a:rPr lang="zh-CN" altLang="en-US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月正式加入</a:t>
            </a:r>
            <a:r>
              <a:rPr lang="en-US" altLang="zh-CN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W3C</a:t>
            </a:r>
            <a:r>
              <a:rPr lang="zh-CN" altLang="en-US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标准组织，</a:t>
            </a:r>
            <a:r>
              <a:rPr lang="en-US" altLang="zh-CN" sz="1400" b="1" dirty="0">
                <a:solidFill>
                  <a:schemeClr val="tx1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W3C</a:t>
            </a:r>
            <a:r>
              <a:rPr lang="zh-CN" altLang="en-US" sz="1400" b="1" dirty="0">
                <a:solidFill>
                  <a:schemeClr val="tx1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（Wo</a:t>
            </a:r>
            <a:r>
              <a:rPr lang="en-US" altLang="zh-CN" sz="1400" b="1" dirty="0">
                <a:solidFill>
                  <a:schemeClr val="tx1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r</a:t>
            </a:r>
            <a:r>
              <a:rPr lang="zh-CN" altLang="en-US" sz="1400" b="1" dirty="0">
                <a:solidFill>
                  <a:schemeClr val="tx1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ld Wide Web Consortium 万维网联盟）是Web技术领域最具权威和影响力的国际中立性技术标准机构</a:t>
            </a:r>
            <a:r>
              <a:rPr lang="zh-CN" altLang="en-US" sz="1400" b="1" dirty="0">
                <a:solidFill>
                  <a:srgbClr val="00A0EA"/>
                </a:solidFill>
                <a:latin typeface="思源黑体 CN Normal" charset="0"/>
                <a:ea typeface="思源黑体 CN Normal" charset="0"/>
                <a:cs typeface="思源黑体 CN Normal" panose="020B0400000000000000" charset="-122"/>
                <a:sym typeface="+mn-ea"/>
              </a:rPr>
              <a:t>。W3C的会员包括微软、亚马逊、Google、Facebook、Apple等国际知名科技企业，国内的W3C会员阿里、华为、腾讯、百度、小米等科技企业</a:t>
            </a:r>
            <a:endParaRPr lang="zh-CN" altLang="en-US" sz="14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3556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endParaRPr lang="zh-CN" altLang="en-US" sz="1400" b="1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3556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r>
              <a:rPr lang="zh-CN" altLang="en-US" sz="1400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公司地址：北京市海淀区上地街道尚东数字山谷</a:t>
            </a:r>
            <a:r>
              <a:rPr lang="en-US" altLang="zh-CN" sz="1400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A</a:t>
            </a:r>
            <a:r>
              <a:rPr lang="zh-CN" altLang="en-US" sz="1400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区</a:t>
            </a:r>
            <a:r>
              <a:rPr lang="en-US" altLang="zh-CN" sz="1400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1</a:t>
            </a:r>
            <a:r>
              <a:rPr lang="zh-CN" altLang="en-US" sz="1400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号楼</a:t>
            </a:r>
            <a:endParaRPr lang="zh-CN" altLang="en-US" sz="1400" b="1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556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r>
              <a:rPr lang="zh-CN" altLang="en-US" sz="1400" b="1" dirty="0">
                <a:solidFill>
                  <a:srgbClr val="00A0EA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开课吧服务号：</a:t>
            </a: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5" y="3670935"/>
            <a:ext cx="2367280" cy="23672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10690" y="500380"/>
            <a:ext cx="7857490" cy="5238115"/>
          </a:xfrm>
          <a:prstGeom prst="rect">
            <a:avLst/>
          </a:prstGeom>
        </p:spPr>
      </p:pic>
      <p:pic>
        <p:nvPicPr>
          <p:cNvPr id="6" name="图片 5" descr="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87720" y="2019300"/>
            <a:ext cx="4957445" cy="3718560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4775" y="172085"/>
            <a:ext cx="5648960" cy="3766820"/>
          </a:xfrm>
          <a:prstGeom prst="rect">
            <a:avLst/>
          </a:prstGeom>
        </p:spPr>
      </p:pic>
      <p:pic>
        <p:nvPicPr>
          <p:cNvPr id="8" name="图片 7" descr="见面会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19380"/>
            <a:ext cx="11518900" cy="647763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17061" y="242662"/>
            <a:ext cx="10726298" cy="56841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3556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endParaRPr lang="en-US" altLang="zh-CN" sz="1400" b="1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l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7" y="408974"/>
            <a:ext cx="3447432" cy="2288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408940"/>
            <a:ext cx="3460750" cy="2301240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1755646" y="2829672"/>
            <a:ext cx="795037" cy="450490"/>
          </a:xfrm>
          <a:prstGeom prst="rect">
            <a:avLst/>
          </a:prstGeom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00B0F0"/>
                </a:solidFill>
              </a:rPr>
              <a:t>前台</a:t>
            </a:r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104380" y="2802255"/>
            <a:ext cx="1273175" cy="477520"/>
          </a:xfrm>
          <a:prstGeom prst="rect">
            <a:avLst/>
          </a:prstGeom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00B0F0"/>
                </a:solidFill>
              </a:rPr>
              <a:t>休闲区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50" y="3531083"/>
            <a:ext cx="3477775" cy="23196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8000" y="3531235"/>
            <a:ext cx="3452495" cy="2301875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417195" y="4499610"/>
            <a:ext cx="1605280" cy="382905"/>
          </a:xfrm>
          <a:prstGeom prst="rect">
            <a:avLst/>
          </a:prstGeom>
        </p:spPr>
        <p:txBody>
          <a:bodyPr wrap="square" rtlCol="0" anchor="ctr">
            <a:noAutofit/>
          </a:bodyPr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00B0F0"/>
                </a:solidFill>
              </a:rPr>
              <a:t>阶梯教室</a:t>
            </a:r>
            <a:endParaRPr lang="zh-CN" altLang="en-US" sz="2400" b="1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" y="349250"/>
            <a:ext cx="10287000" cy="57816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02105" y="758825"/>
            <a:ext cx="7520305" cy="4787900"/>
          </a:xfrm>
          <a:prstGeom prst="rect">
            <a:avLst/>
          </a:prstGeom>
        </p:spPr>
      </p:pic>
      <p:pic>
        <p:nvPicPr>
          <p:cNvPr id="3" name="33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02105" y="759460"/>
            <a:ext cx="7764780" cy="4787265"/>
          </a:xfrm>
          <a:prstGeom prst="rect">
            <a:avLst/>
          </a:prstGeom>
        </p:spPr>
      </p:pic>
      <p:pic>
        <p:nvPicPr>
          <p:cNvPr id="4" name="22">
            <a:hlinkClick r:id="" action="ppaction://media"/>
          </p:cNvPr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02105" y="759460"/>
            <a:ext cx="7520305" cy="47879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0">
              <p:cMediaNode>
                <p:cTn id="3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0">
              <p:cMediaNode>
                <p:cTn id="3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66590" y="2425700"/>
            <a:ext cx="50577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00A0EA"/>
                </a:solidFill>
                <a:latin typeface="思源黑体 CN Bold" charset="0"/>
                <a:ea typeface="思源黑体 CN Bold" charset="0"/>
              </a:rPr>
              <a:t>班规制度要遵守</a:t>
            </a:r>
            <a:endParaRPr sz="4000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85" y="2021840"/>
            <a:ext cx="1463040" cy="16376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99715" y="2425700"/>
            <a:ext cx="9321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</a:t>
            </a:r>
            <a:r>
              <a:rPr lang="en-US" altLang="zh-CN" sz="4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2</a:t>
            </a:r>
            <a:endParaRPr lang="en-US" sz="48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2894" y="162"/>
            <a:ext cx="11561581" cy="64655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charset="0"/>
              <a:ea typeface="思源黑体 CN Normal" charset="0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indent="304800" algn="just" fontAlgn="auto">
              <a:lnSpc>
                <a:spcPct val="200000"/>
              </a:lnSpc>
              <a:extLst>
                <a:ext uri="{35155182-B16C-46BC-9424-99874614C6A1}">
                  <wpsdc:indentchars xmlns:wpsdc="http://www.wps.cn/officeDocument/2017/drawingmlCustomData" val="200" checksum="1077528236"/>
                </a:ext>
              </a:extLst>
            </a:pPr>
            <a:endParaRPr lang="zh-CN" altLang="en-US" sz="1200" dirty="0">
              <a:solidFill>
                <a:srgbClr val="00A0EA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" y="263525"/>
            <a:ext cx="10372725" cy="59531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UNIT_PLACING_PICTURE_USER_VIEWPORT" val="{&quot;height&quot;:10560,&quot;width&quot;:15840}"/>
</p:tagLst>
</file>

<file path=ppt/tags/tag67.xml><?xml version="1.0" encoding="utf-8"?>
<p:tagLst xmlns:p="http://schemas.openxmlformats.org/presentationml/2006/main">
  <p:tag name="KSO_WM_UNIT_PLACING_PICTURE_USER_VIEWPORT" val="{&quot;height&quot;:11880,&quot;width&quot;:15839}"/>
</p:tagLst>
</file>

<file path=ppt/tags/tag68.xml><?xml version="1.0" encoding="utf-8"?>
<p:tagLst xmlns:p="http://schemas.openxmlformats.org/presentationml/2006/main">
  <p:tag name="KSO_WM_UNIT_PLACING_PICTURE_USER_VIEWPORT" val="{&quot;height&quot;:10563,&quot;width&quot;:15840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405*3253*1032*103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597*3253*1032*103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405*3253*1032*103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1240</Words>
  <Application>WPS 演示</Application>
  <PresentationFormat>自定义</PresentationFormat>
  <Paragraphs>112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思源黑体 CN Bold</vt:lpstr>
      <vt:lpstr>黑体</vt:lpstr>
      <vt:lpstr>思源黑体 CN Normal</vt:lpstr>
      <vt:lpstr>思源黑体 CN Normal</vt:lpstr>
      <vt:lpstr>思源黑体 CN Bold</vt:lpstr>
      <vt:lpstr>Wingdings</vt:lpstr>
      <vt:lpstr>Arial Unicode MS</vt:lpstr>
      <vt:lpstr>webwppDefTheme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1⃣只叫宋千斤的</cp:lastModifiedBy>
  <cp:revision>4</cp:revision>
  <dcterms:created xsi:type="dcterms:W3CDTF">2021-06-28T17:51:00Z</dcterms:created>
  <dcterms:modified xsi:type="dcterms:W3CDTF">2021-06-30T03:31:12Z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23A8F6E20F634A6A87441735F7BE39FA</vt:lpwstr>
  </property>
</Properties>
</file>